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AA260-D3F9-47ED-97C9-FD612BCD66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9D2FBF-BBC3-45B0-90FA-A7D12BD58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99558E-24B1-4EBE-912C-6B9C7019B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DCED83-9A61-4CA5-9FA0-47758ACAB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EF5100-4808-4A55-B33C-E12788473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29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EB6081-D0FF-42AF-9996-4B78172B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E5D916F-77DC-4B1D-827C-36C063D2B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5A80DA-09AE-4CC7-8174-233A25890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E0DDCD-A138-467A-80E5-C8C7E53AF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C2875C-F6A9-41E8-AAEB-A6E0B72F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49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D8A922-A516-4ED6-8D38-BF34081595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449FF25-6F8F-44EB-8BA1-AB3DCB7EB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060746-E066-4852-973A-8558DBBF0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34ED80-B97F-4020-B550-CF99D67DC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4F00A1-6F06-44FD-9CA5-E86E9B6B9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19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AF9A8-DC9C-489C-9993-FCA5617AE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7DE483-BE1B-45BF-90B6-49C31FC05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73D29D-5C6D-42F7-8DA4-7F68EE6CB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0917FE-7BF0-452F-AED7-B2FD33ED8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D213A9-0D7E-4A82-BC40-EF3FD561C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15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1A7C18-7CA5-4A30-A904-085B47B8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A3C19A-3620-4D39-B219-68F87FD4D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D09D5B-9DFC-4B55-98F7-F546C789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60E61C-B72D-4822-8805-BCDF0181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99123E-46E1-4635-A7B2-14BE9DB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22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198E66-8BBD-41C7-955B-1B1FDB8AF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A0C561-B1FD-4105-989B-F59D3ED05E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D6AF64-6B36-44AD-8C05-B304A23D9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0D5B87-2855-41FD-9C22-4C7D90655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A543BE-F067-4E28-AA69-FF7EEB9B4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05C25E3-C08E-4E41-905C-620D12CC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82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46748-C5DF-47D0-BFA8-D9B2113BC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16B7ED-5CF1-4A1F-A6D5-EAB409386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3F6703-5E70-4E7F-9DF1-7C60BC43B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3A8B1B7-371B-4CA4-A09E-4ACA419D0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062F662-26B2-4B87-B71C-BC96514FD1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D6EB3A6-E295-49F4-9361-6119405C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A3CDF98-F380-4832-87B2-516B1F5D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FDC17BC-1286-46BA-9B48-77120ECA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72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F145-5C2F-4C5A-B45E-DA7733C23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75B137B-DFD4-4F11-A402-3BEF6CFCC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7B1D4C5-723E-4FBD-8D5E-1FCBE130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D92CEF-0895-4B59-A0FB-9CB34FDD0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52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1EB8B0E-6935-4B53-B1DC-6FA06DA3F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8DD06AA-9950-4843-BAAD-7CEAEFDA6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410605-6B63-46D5-B6D5-E6CDE4C4B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532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30974-CAB8-4F44-AD9A-E47B49D69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1F3E89-7FE5-403F-ACF8-0B2097866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3EAC938-BFEB-4B47-B08A-9B6FB8302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DC5BDC-0959-474C-8408-03F4423A1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1F13C4-43E4-4E57-8268-9CCE8F49D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9A44B3-D935-4CF2-9FE9-3AA42B6B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17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742552-6E25-480A-87E3-8CA0CFCA3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D937739-58A5-4567-83BD-237270A85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C28142-CE89-4758-A521-F34A8E043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29719F-6FDD-40B9-9D0A-91D912419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86DD6E-D823-4304-AA8B-0310814A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34E964-9314-4D2F-9ED0-E6B4C8519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9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C133C39-44C0-4902-ACA2-EF3495EC5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E36425-70BB-48DC-A6E5-CF7DA925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A669DE-A6C4-44DF-93B6-FAC6BD1A73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AE615-F8F4-41FB-91C7-7BD9C06B4FB6}" type="datetimeFigureOut">
              <a:rPr lang="pt-BR" smtClean="0"/>
              <a:t>02/09/2024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3FC153-DFC3-4096-A37B-68794BA06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4ED395-6881-4ED9-8C25-E4CA69130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AE842-EE15-495F-AC70-FEA4A3B8F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61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9924CCF-B832-4881-A4EF-19C64FF4B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98"/>
          <a:stretch/>
        </p:blipFill>
        <p:spPr bwMode="auto">
          <a:xfrm>
            <a:off x="174509" y="250258"/>
            <a:ext cx="11619940" cy="214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09F36B3-2AFC-4322-8E1F-11056820E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503" y="2946516"/>
            <a:ext cx="5128994" cy="302958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1B3E57D-1611-4EBA-9BEB-5C85AC5627D0}"/>
              </a:ext>
            </a:extLst>
          </p:cNvPr>
          <p:cNvSpPr txBox="1"/>
          <p:nvPr/>
        </p:nvSpPr>
        <p:spPr>
          <a:xfrm>
            <a:off x="3433813" y="6083165"/>
            <a:ext cx="69229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O Produto Interno Bruto (PIB) do Brasil em 2019 foi de </a:t>
            </a:r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R$ 7,4 trilhões</a:t>
            </a:r>
          </a:p>
        </p:txBody>
      </p:sp>
    </p:spTree>
    <p:extLst>
      <p:ext uri="{BB962C8B-B14F-4D97-AF65-F5344CB8AC3E}">
        <p14:creationId xmlns:p14="http://schemas.microsoft.com/office/powerpoint/2010/main" val="1320176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riângulo isósceles 28">
            <a:extLst>
              <a:ext uri="{FF2B5EF4-FFF2-40B4-BE49-F238E27FC236}">
                <a16:creationId xmlns:a16="http://schemas.microsoft.com/office/drawing/2014/main" id="{30018DF8-2303-435D-B926-32ACE6CB6ABB}"/>
              </a:ext>
            </a:extLst>
          </p:cNvPr>
          <p:cNvSpPr/>
          <p:nvPr/>
        </p:nvSpPr>
        <p:spPr>
          <a:xfrm rot="19170676">
            <a:off x="6672519" y="3043083"/>
            <a:ext cx="423038" cy="1909560"/>
          </a:xfrm>
          <a:prstGeom prst="triangle">
            <a:avLst>
              <a:gd name="adj" fmla="val 5023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DF4A2BC-955F-4396-8B97-1D0BD69985CB}"/>
              </a:ext>
            </a:extLst>
          </p:cNvPr>
          <p:cNvSpPr/>
          <p:nvPr/>
        </p:nvSpPr>
        <p:spPr>
          <a:xfrm rot="18436535">
            <a:off x="6777598" y="2825483"/>
            <a:ext cx="469010" cy="1981444"/>
          </a:xfrm>
          <a:prstGeom prst="triangle">
            <a:avLst>
              <a:gd name="adj" fmla="val 502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2844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284417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4507251" y="3923902"/>
            <a:ext cx="2022635" cy="64633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Assistência Social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3,42%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62A733-FCDC-4433-96F3-3B021153CE26}"/>
              </a:ext>
            </a:extLst>
          </p:cNvPr>
          <p:cNvSpPr txBox="1"/>
          <p:nvPr/>
        </p:nvSpPr>
        <p:spPr>
          <a:xfrm>
            <a:off x="48072" y="2735034"/>
            <a:ext cx="130447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36E51A5-6491-427E-8E1C-2959565FDB7F}"/>
              </a:ext>
            </a:extLst>
          </p:cNvPr>
          <p:cNvSpPr txBox="1"/>
          <p:nvPr/>
        </p:nvSpPr>
        <p:spPr>
          <a:xfrm>
            <a:off x="48072" y="3261665"/>
            <a:ext cx="130447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0B769A7-C023-4DB2-B631-93077F3865ED}"/>
              </a:ext>
            </a:extLst>
          </p:cNvPr>
          <p:cNvSpPr txBox="1"/>
          <p:nvPr/>
        </p:nvSpPr>
        <p:spPr>
          <a:xfrm>
            <a:off x="68134" y="22039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3125DD3-20B5-4977-8E79-959A1C625221}"/>
              </a:ext>
            </a:extLst>
          </p:cNvPr>
          <p:cNvSpPr txBox="1"/>
          <p:nvPr/>
        </p:nvSpPr>
        <p:spPr>
          <a:xfrm>
            <a:off x="48072" y="3785403"/>
            <a:ext cx="1324539" cy="4616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Educação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</p:spTree>
    <p:extLst>
      <p:ext uri="{BB962C8B-B14F-4D97-AF65-F5344CB8AC3E}">
        <p14:creationId xmlns:p14="http://schemas.microsoft.com/office/powerpoint/2010/main" val="226228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riângulo isósceles 30">
            <a:extLst>
              <a:ext uri="{FF2B5EF4-FFF2-40B4-BE49-F238E27FC236}">
                <a16:creationId xmlns:a16="http://schemas.microsoft.com/office/drawing/2014/main" id="{2ECDFD89-5288-4684-AFA7-A02FD6EEA7F0}"/>
              </a:ext>
            </a:extLst>
          </p:cNvPr>
          <p:cNvSpPr/>
          <p:nvPr/>
        </p:nvSpPr>
        <p:spPr>
          <a:xfrm rot="19894418">
            <a:off x="6503792" y="3157387"/>
            <a:ext cx="398765" cy="1895755"/>
          </a:xfrm>
          <a:prstGeom prst="triangle">
            <a:avLst>
              <a:gd name="adj" fmla="val 5023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Triângulo isósceles 28">
            <a:extLst>
              <a:ext uri="{FF2B5EF4-FFF2-40B4-BE49-F238E27FC236}">
                <a16:creationId xmlns:a16="http://schemas.microsoft.com/office/drawing/2014/main" id="{30018DF8-2303-435D-B926-32ACE6CB6ABB}"/>
              </a:ext>
            </a:extLst>
          </p:cNvPr>
          <p:cNvSpPr/>
          <p:nvPr/>
        </p:nvSpPr>
        <p:spPr>
          <a:xfrm rot="19170676">
            <a:off x="6672519" y="3043083"/>
            <a:ext cx="423038" cy="1909560"/>
          </a:xfrm>
          <a:prstGeom prst="triangle">
            <a:avLst>
              <a:gd name="adj" fmla="val 5023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DF4A2BC-955F-4396-8B97-1D0BD69985CB}"/>
              </a:ext>
            </a:extLst>
          </p:cNvPr>
          <p:cNvSpPr/>
          <p:nvPr/>
        </p:nvSpPr>
        <p:spPr>
          <a:xfrm rot="18436535">
            <a:off x="6777598" y="2825483"/>
            <a:ext cx="469010" cy="1981444"/>
          </a:xfrm>
          <a:prstGeom prst="triangle">
            <a:avLst>
              <a:gd name="adj" fmla="val 502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30442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304428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3926399" y="3956508"/>
            <a:ext cx="2022635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Trabalho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2,67%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62A733-FCDC-4433-96F3-3B021153CE26}"/>
              </a:ext>
            </a:extLst>
          </p:cNvPr>
          <p:cNvSpPr txBox="1"/>
          <p:nvPr/>
        </p:nvSpPr>
        <p:spPr>
          <a:xfrm>
            <a:off x="48072" y="2735034"/>
            <a:ext cx="132453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36E51A5-6491-427E-8E1C-2959565FDB7F}"/>
              </a:ext>
            </a:extLst>
          </p:cNvPr>
          <p:cNvSpPr txBox="1"/>
          <p:nvPr/>
        </p:nvSpPr>
        <p:spPr>
          <a:xfrm>
            <a:off x="48072" y="3261665"/>
            <a:ext cx="132453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0B769A7-C023-4DB2-B631-93077F3865ED}"/>
              </a:ext>
            </a:extLst>
          </p:cNvPr>
          <p:cNvSpPr txBox="1"/>
          <p:nvPr/>
        </p:nvSpPr>
        <p:spPr>
          <a:xfrm>
            <a:off x="68134" y="22039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3125DD3-20B5-4977-8E79-959A1C625221}"/>
              </a:ext>
            </a:extLst>
          </p:cNvPr>
          <p:cNvSpPr txBox="1"/>
          <p:nvPr/>
        </p:nvSpPr>
        <p:spPr>
          <a:xfrm>
            <a:off x="48072" y="3785403"/>
            <a:ext cx="1324539" cy="4616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Educação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95BC02C-2BF6-4216-8990-B0766C91BC8B}"/>
              </a:ext>
            </a:extLst>
          </p:cNvPr>
          <p:cNvSpPr txBox="1"/>
          <p:nvPr/>
        </p:nvSpPr>
        <p:spPr>
          <a:xfrm>
            <a:off x="48072" y="4293527"/>
            <a:ext cx="1324539" cy="4308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Assistência Social</a:t>
            </a:r>
          </a:p>
          <a:p>
            <a:pPr algn="ctr"/>
            <a:r>
              <a:rPr lang="pt-BR" sz="1100" dirty="0">
                <a:solidFill>
                  <a:schemeClr val="tx1"/>
                </a:solidFill>
              </a:rPr>
              <a:t>3,42%</a:t>
            </a:r>
          </a:p>
        </p:txBody>
      </p:sp>
    </p:spTree>
    <p:extLst>
      <p:ext uri="{BB962C8B-B14F-4D97-AF65-F5344CB8AC3E}">
        <p14:creationId xmlns:p14="http://schemas.microsoft.com/office/powerpoint/2010/main" val="350321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riângulo isósceles 15">
            <a:extLst>
              <a:ext uri="{FF2B5EF4-FFF2-40B4-BE49-F238E27FC236}">
                <a16:creationId xmlns:a16="http://schemas.microsoft.com/office/drawing/2014/main" id="{F0205697-49B7-44DD-8EEE-6CF6E09F1B30}"/>
              </a:ext>
            </a:extLst>
          </p:cNvPr>
          <p:cNvSpPr/>
          <p:nvPr/>
        </p:nvSpPr>
        <p:spPr>
          <a:xfrm rot="21388727">
            <a:off x="5676242" y="3250043"/>
            <a:ext cx="1254653" cy="1899910"/>
          </a:xfrm>
          <a:custGeom>
            <a:avLst/>
            <a:gdLst>
              <a:gd name="connsiteX0" fmla="*/ 0 w 1303797"/>
              <a:gd name="connsiteY0" fmla="*/ 1913302 h 1913302"/>
              <a:gd name="connsiteX1" fmla="*/ 654988 w 1303797"/>
              <a:gd name="connsiteY1" fmla="*/ 0 h 1913302"/>
              <a:gd name="connsiteX2" fmla="*/ 1303797 w 1303797"/>
              <a:gd name="connsiteY2" fmla="*/ 1913302 h 1913302"/>
              <a:gd name="connsiteX3" fmla="*/ 0 w 1303797"/>
              <a:gd name="connsiteY3" fmla="*/ 1913302 h 1913302"/>
              <a:gd name="connsiteX0" fmla="*/ 0 w 1261869"/>
              <a:gd name="connsiteY0" fmla="*/ 1852262 h 1913302"/>
              <a:gd name="connsiteX1" fmla="*/ 613060 w 1261869"/>
              <a:gd name="connsiteY1" fmla="*/ 0 h 1913302"/>
              <a:gd name="connsiteX2" fmla="*/ 1261869 w 1261869"/>
              <a:gd name="connsiteY2" fmla="*/ 1913302 h 1913302"/>
              <a:gd name="connsiteX3" fmla="*/ 0 w 1261869"/>
              <a:gd name="connsiteY3" fmla="*/ 1852262 h 1913302"/>
              <a:gd name="connsiteX0" fmla="*/ 0 w 1254653"/>
              <a:gd name="connsiteY0" fmla="*/ 1852262 h 1852262"/>
              <a:gd name="connsiteX1" fmla="*/ 613060 w 1254653"/>
              <a:gd name="connsiteY1" fmla="*/ 0 h 1852262"/>
              <a:gd name="connsiteX2" fmla="*/ 1254653 w 1254653"/>
              <a:gd name="connsiteY2" fmla="*/ 1823790 h 1852262"/>
              <a:gd name="connsiteX3" fmla="*/ 0 w 1254653"/>
              <a:gd name="connsiteY3" fmla="*/ 1852262 h 1852262"/>
              <a:gd name="connsiteX0" fmla="*/ 0 w 1254653"/>
              <a:gd name="connsiteY0" fmla="*/ 1852262 h 1866219"/>
              <a:gd name="connsiteX1" fmla="*/ 613060 w 1254653"/>
              <a:gd name="connsiteY1" fmla="*/ 0 h 1866219"/>
              <a:gd name="connsiteX2" fmla="*/ 1254653 w 1254653"/>
              <a:gd name="connsiteY2" fmla="*/ 1823790 h 1866219"/>
              <a:gd name="connsiteX3" fmla="*/ 0 w 1254653"/>
              <a:gd name="connsiteY3" fmla="*/ 1852262 h 1866219"/>
              <a:gd name="connsiteX0" fmla="*/ 0 w 1254653"/>
              <a:gd name="connsiteY0" fmla="*/ 1852262 h 1889445"/>
              <a:gd name="connsiteX1" fmla="*/ 613060 w 1254653"/>
              <a:gd name="connsiteY1" fmla="*/ 0 h 1889445"/>
              <a:gd name="connsiteX2" fmla="*/ 1254653 w 1254653"/>
              <a:gd name="connsiteY2" fmla="*/ 1823790 h 1889445"/>
              <a:gd name="connsiteX3" fmla="*/ 0 w 1254653"/>
              <a:gd name="connsiteY3" fmla="*/ 1852262 h 188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53" h="1889445">
                <a:moveTo>
                  <a:pt x="0" y="1852262"/>
                </a:moveTo>
                <a:lnTo>
                  <a:pt x="613060" y="0"/>
                </a:lnTo>
                <a:lnTo>
                  <a:pt x="1254653" y="1823790"/>
                </a:lnTo>
                <a:cubicBezTo>
                  <a:pt x="832015" y="1905112"/>
                  <a:pt x="418543" y="1906411"/>
                  <a:pt x="0" y="1852262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Triângulo isósceles 30">
            <a:extLst>
              <a:ext uri="{FF2B5EF4-FFF2-40B4-BE49-F238E27FC236}">
                <a16:creationId xmlns:a16="http://schemas.microsoft.com/office/drawing/2014/main" id="{2ECDFD89-5288-4684-AFA7-A02FD6EEA7F0}"/>
              </a:ext>
            </a:extLst>
          </p:cNvPr>
          <p:cNvSpPr/>
          <p:nvPr/>
        </p:nvSpPr>
        <p:spPr>
          <a:xfrm rot="19894418">
            <a:off x="6503792" y="3157387"/>
            <a:ext cx="398765" cy="1895755"/>
          </a:xfrm>
          <a:prstGeom prst="triangle">
            <a:avLst>
              <a:gd name="adj" fmla="val 5023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Triângulo isósceles 28">
            <a:extLst>
              <a:ext uri="{FF2B5EF4-FFF2-40B4-BE49-F238E27FC236}">
                <a16:creationId xmlns:a16="http://schemas.microsoft.com/office/drawing/2014/main" id="{30018DF8-2303-435D-B926-32ACE6CB6ABB}"/>
              </a:ext>
            </a:extLst>
          </p:cNvPr>
          <p:cNvSpPr/>
          <p:nvPr/>
        </p:nvSpPr>
        <p:spPr>
          <a:xfrm rot="19170676">
            <a:off x="6672519" y="3043083"/>
            <a:ext cx="423038" cy="1909560"/>
          </a:xfrm>
          <a:prstGeom prst="triangle">
            <a:avLst>
              <a:gd name="adj" fmla="val 5023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DF4A2BC-955F-4396-8B97-1D0BD69985CB}"/>
              </a:ext>
            </a:extLst>
          </p:cNvPr>
          <p:cNvSpPr/>
          <p:nvPr/>
        </p:nvSpPr>
        <p:spPr>
          <a:xfrm rot="18436535">
            <a:off x="6777598" y="2825483"/>
            <a:ext cx="469010" cy="1981444"/>
          </a:xfrm>
          <a:prstGeom prst="triangle">
            <a:avLst>
              <a:gd name="adj" fmla="val 502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06315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30442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304428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57974" y="4778030"/>
            <a:ext cx="130442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Trabalho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2,67%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62A733-FCDC-4433-96F3-3B021153CE26}"/>
              </a:ext>
            </a:extLst>
          </p:cNvPr>
          <p:cNvSpPr txBox="1"/>
          <p:nvPr/>
        </p:nvSpPr>
        <p:spPr>
          <a:xfrm>
            <a:off x="48072" y="2735034"/>
            <a:ext cx="132453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36E51A5-6491-427E-8E1C-2959565FDB7F}"/>
              </a:ext>
            </a:extLst>
          </p:cNvPr>
          <p:cNvSpPr txBox="1"/>
          <p:nvPr/>
        </p:nvSpPr>
        <p:spPr>
          <a:xfrm>
            <a:off x="48072" y="3261665"/>
            <a:ext cx="132453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0B769A7-C023-4DB2-B631-93077F3865ED}"/>
              </a:ext>
            </a:extLst>
          </p:cNvPr>
          <p:cNvSpPr txBox="1"/>
          <p:nvPr/>
        </p:nvSpPr>
        <p:spPr>
          <a:xfrm>
            <a:off x="68134" y="22039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3125DD3-20B5-4977-8E79-959A1C625221}"/>
              </a:ext>
            </a:extLst>
          </p:cNvPr>
          <p:cNvSpPr txBox="1"/>
          <p:nvPr/>
        </p:nvSpPr>
        <p:spPr>
          <a:xfrm>
            <a:off x="48072" y="3785403"/>
            <a:ext cx="1324539" cy="4616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Educação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95BC02C-2BF6-4216-8990-B0766C91BC8B}"/>
              </a:ext>
            </a:extLst>
          </p:cNvPr>
          <p:cNvSpPr txBox="1"/>
          <p:nvPr/>
        </p:nvSpPr>
        <p:spPr>
          <a:xfrm>
            <a:off x="48072" y="4293527"/>
            <a:ext cx="1324539" cy="4308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Assistência Social</a:t>
            </a:r>
          </a:p>
          <a:p>
            <a:pPr algn="ctr"/>
            <a:r>
              <a:rPr lang="pt-BR" sz="1100" dirty="0">
                <a:solidFill>
                  <a:schemeClr val="tx1"/>
                </a:solidFill>
              </a:rPr>
              <a:t>3,42%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A9CA5D1-3031-49ED-84C0-1CA105104D1B}"/>
              </a:ext>
            </a:extLst>
          </p:cNvPr>
          <p:cNvSpPr txBox="1"/>
          <p:nvPr/>
        </p:nvSpPr>
        <p:spPr>
          <a:xfrm>
            <a:off x="3407802" y="3429000"/>
            <a:ext cx="2164952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Estados e Municípios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10,44%</a:t>
            </a:r>
          </a:p>
        </p:txBody>
      </p:sp>
    </p:spTree>
    <p:extLst>
      <p:ext uri="{BB962C8B-B14F-4D97-AF65-F5344CB8AC3E}">
        <p14:creationId xmlns:p14="http://schemas.microsoft.com/office/powerpoint/2010/main" val="249309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riângulo isósceles 15">
            <a:extLst>
              <a:ext uri="{FF2B5EF4-FFF2-40B4-BE49-F238E27FC236}">
                <a16:creationId xmlns:a16="http://schemas.microsoft.com/office/drawing/2014/main" id="{F3A6C0EE-F64F-46C6-9334-A7035273E066}"/>
              </a:ext>
            </a:extLst>
          </p:cNvPr>
          <p:cNvSpPr/>
          <p:nvPr/>
        </p:nvSpPr>
        <p:spPr>
          <a:xfrm rot="1119288">
            <a:off x="5762247" y="3227793"/>
            <a:ext cx="277263" cy="1927019"/>
          </a:xfrm>
          <a:custGeom>
            <a:avLst/>
            <a:gdLst>
              <a:gd name="connsiteX0" fmla="*/ 0 w 1303797"/>
              <a:gd name="connsiteY0" fmla="*/ 1913302 h 1913302"/>
              <a:gd name="connsiteX1" fmla="*/ 654988 w 1303797"/>
              <a:gd name="connsiteY1" fmla="*/ 0 h 1913302"/>
              <a:gd name="connsiteX2" fmla="*/ 1303797 w 1303797"/>
              <a:gd name="connsiteY2" fmla="*/ 1913302 h 1913302"/>
              <a:gd name="connsiteX3" fmla="*/ 0 w 1303797"/>
              <a:gd name="connsiteY3" fmla="*/ 1913302 h 1913302"/>
              <a:gd name="connsiteX0" fmla="*/ 0 w 1261869"/>
              <a:gd name="connsiteY0" fmla="*/ 1852262 h 1913302"/>
              <a:gd name="connsiteX1" fmla="*/ 613060 w 1261869"/>
              <a:gd name="connsiteY1" fmla="*/ 0 h 1913302"/>
              <a:gd name="connsiteX2" fmla="*/ 1261869 w 1261869"/>
              <a:gd name="connsiteY2" fmla="*/ 1913302 h 1913302"/>
              <a:gd name="connsiteX3" fmla="*/ 0 w 1261869"/>
              <a:gd name="connsiteY3" fmla="*/ 1852262 h 1913302"/>
              <a:gd name="connsiteX0" fmla="*/ 0 w 1254653"/>
              <a:gd name="connsiteY0" fmla="*/ 1852262 h 1852262"/>
              <a:gd name="connsiteX1" fmla="*/ 613060 w 1254653"/>
              <a:gd name="connsiteY1" fmla="*/ 0 h 1852262"/>
              <a:gd name="connsiteX2" fmla="*/ 1254653 w 1254653"/>
              <a:gd name="connsiteY2" fmla="*/ 1823790 h 1852262"/>
              <a:gd name="connsiteX3" fmla="*/ 0 w 1254653"/>
              <a:gd name="connsiteY3" fmla="*/ 1852262 h 1852262"/>
              <a:gd name="connsiteX0" fmla="*/ 0 w 1254653"/>
              <a:gd name="connsiteY0" fmla="*/ 1852262 h 1866219"/>
              <a:gd name="connsiteX1" fmla="*/ 613060 w 1254653"/>
              <a:gd name="connsiteY1" fmla="*/ 0 h 1866219"/>
              <a:gd name="connsiteX2" fmla="*/ 1254653 w 1254653"/>
              <a:gd name="connsiteY2" fmla="*/ 1823790 h 1866219"/>
              <a:gd name="connsiteX3" fmla="*/ 0 w 1254653"/>
              <a:gd name="connsiteY3" fmla="*/ 1852262 h 1866219"/>
              <a:gd name="connsiteX0" fmla="*/ 0 w 1254653"/>
              <a:gd name="connsiteY0" fmla="*/ 1852262 h 1889445"/>
              <a:gd name="connsiteX1" fmla="*/ 613060 w 1254653"/>
              <a:gd name="connsiteY1" fmla="*/ 0 h 1889445"/>
              <a:gd name="connsiteX2" fmla="*/ 1254653 w 1254653"/>
              <a:gd name="connsiteY2" fmla="*/ 1823790 h 1889445"/>
              <a:gd name="connsiteX3" fmla="*/ 0 w 1254653"/>
              <a:gd name="connsiteY3" fmla="*/ 1852262 h 188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53" h="1889445">
                <a:moveTo>
                  <a:pt x="0" y="1852262"/>
                </a:moveTo>
                <a:lnTo>
                  <a:pt x="613060" y="0"/>
                </a:lnTo>
                <a:lnTo>
                  <a:pt x="1254653" y="1823790"/>
                </a:lnTo>
                <a:cubicBezTo>
                  <a:pt x="832015" y="1905112"/>
                  <a:pt x="418543" y="1906411"/>
                  <a:pt x="0" y="1852262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riângulo isósceles 15">
            <a:extLst>
              <a:ext uri="{FF2B5EF4-FFF2-40B4-BE49-F238E27FC236}">
                <a16:creationId xmlns:a16="http://schemas.microsoft.com/office/drawing/2014/main" id="{F0205697-49B7-44DD-8EEE-6CF6E09F1B30}"/>
              </a:ext>
            </a:extLst>
          </p:cNvPr>
          <p:cNvSpPr/>
          <p:nvPr/>
        </p:nvSpPr>
        <p:spPr>
          <a:xfrm rot="21388727">
            <a:off x="5676213" y="3267800"/>
            <a:ext cx="1254653" cy="1898966"/>
          </a:xfrm>
          <a:custGeom>
            <a:avLst/>
            <a:gdLst>
              <a:gd name="connsiteX0" fmla="*/ 0 w 1303797"/>
              <a:gd name="connsiteY0" fmla="*/ 1913302 h 1913302"/>
              <a:gd name="connsiteX1" fmla="*/ 654988 w 1303797"/>
              <a:gd name="connsiteY1" fmla="*/ 0 h 1913302"/>
              <a:gd name="connsiteX2" fmla="*/ 1303797 w 1303797"/>
              <a:gd name="connsiteY2" fmla="*/ 1913302 h 1913302"/>
              <a:gd name="connsiteX3" fmla="*/ 0 w 1303797"/>
              <a:gd name="connsiteY3" fmla="*/ 1913302 h 1913302"/>
              <a:gd name="connsiteX0" fmla="*/ 0 w 1261869"/>
              <a:gd name="connsiteY0" fmla="*/ 1852262 h 1913302"/>
              <a:gd name="connsiteX1" fmla="*/ 613060 w 1261869"/>
              <a:gd name="connsiteY1" fmla="*/ 0 h 1913302"/>
              <a:gd name="connsiteX2" fmla="*/ 1261869 w 1261869"/>
              <a:gd name="connsiteY2" fmla="*/ 1913302 h 1913302"/>
              <a:gd name="connsiteX3" fmla="*/ 0 w 1261869"/>
              <a:gd name="connsiteY3" fmla="*/ 1852262 h 1913302"/>
              <a:gd name="connsiteX0" fmla="*/ 0 w 1254653"/>
              <a:gd name="connsiteY0" fmla="*/ 1852262 h 1852262"/>
              <a:gd name="connsiteX1" fmla="*/ 613060 w 1254653"/>
              <a:gd name="connsiteY1" fmla="*/ 0 h 1852262"/>
              <a:gd name="connsiteX2" fmla="*/ 1254653 w 1254653"/>
              <a:gd name="connsiteY2" fmla="*/ 1823790 h 1852262"/>
              <a:gd name="connsiteX3" fmla="*/ 0 w 1254653"/>
              <a:gd name="connsiteY3" fmla="*/ 1852262 h 1852262"/>
              <a:gd name="connsiteX0" fmla="*/ 0 w 1254653"/>
              <a:gd name="connsiteY0" fmla="*/ 1852262 h 1866219"/>
              <a:gd name="connsiteX1" fmla="*/ 613060 w 1254653"/>
              <a:gd name="connsiteY1" fmla="*/ 0 h 1866219"/>
              <a:gd name="connsiteX2" fmla="*/ 1254653 w 1254653"/>
              <a:gd name="connsiteY2" fmla="*/ 1823790 h 1866219"/>
              <a:gd name="connsiteX3" fmla="*/ 0 w 1254653"/>
              <a:gd name="connsiteY3" fmla="*/ 1852262 h 1866219"/>
              <a:gd name="connsiteX0" fmla="*/ 0 w 1254653"/>
              <a:gd name="connsiteY0" fmla="*/ 1852262 h 1889445"/>
              <a:gd name="connsiteX1" fmla="*/ 613060 w 1254653"/>
              <a:gd name="connsiteY1" fmla="*/ 0 h 1889445"/>
              <a:gd name="connsiteX2" fmla="*/ 1254653 w 1254653"/>
              <a:gd name="connsiteY2" fmla="*/ 1823790 h 1889445"/>
              <a:gd name="connsiteX3" fmla="*/ 0 w 1254653"/>
              <a:gd name="connsiteY3" fmla="*/ 1852262 h 188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53" h="1889445">
                <a:moveTo>
                  <a:pt x="0" y="1852262"/>
                </a:moveTo>
                <a:lnTo>
                  <a:pt x="613060" y="0"/>
                </a:lnTo>
                <a:lnTo>
                  <a:pt x="1254653" y="1823790"/>
                </a:lnTo>
                <a:cubicBezTo>
                  <a:pt x="832015" y="1905112"/>
                  <a:pt x="418543" y="1906411"/>
                  <a:pt x="0" y="1852262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Triângulo isósceles 30">
            <a:extLst>
              <a:ext uri="{FF2B5EF4-FFF2-40B4-BE49-F238E27FC236}">
                <a16:creationId xmlns:a16="http://schemas.microsoft.com/office/drawing/2014/main" id="{2ECDFD89-5288-4684-AFA7-A02FD6EEA7F0}"/>
              </a:ext>
            </a:extLst>
          </p:cNvPr>
          <p:cNvSpPr/>
          <p:nvPr/>
        </p:nvSpPr>
        <p:spPr>
          <a:xfrm rot="19894418">
            <a:off x="6503792" y="3157387"/>
            <a:ext cx="398765" cy="1895755"/>
          </a:xfrm>
          <a:prstGeom prst="triangle">
            <a:avLst>
              <a:gd name="adj" fmla="val 5023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Triângulo isósceles 28">
            <a:extLst>
              <a:ext uri="{FF2B5EF4-FFF2-40B4-BE49-F238E27FC236}">
                <a16:creationId xmlns:a16="http://schemas.microsoft.com/office/drawing/2014/main" id="{30018DF8-2303-435D-B926-32ACE6CB6ABB}"/>
              </a:ext>
            </a:extLst>
          </p:cNvPr>
          <p:cNvSpPr/>
          <p:nvPr/>
        </p:nvSpPr>
        <p:spPr>
          <a:xfrm rot="19170676">
            <a:off x="6672519" y="3043083"/>
            <a:ext cx="423038" cy="1909560"/>
          </a:xfrm>
          <a:prstGeom prst="triangle">
            <a:avLst>
              <a:gd name="adj" fmla="val 5023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DF4A2BC-955F-4396-8B97-1D0BD69985CB}"/>
              </a:ext>
            </a:extLst>
          </p:cNvPr>
          <p:cNvSpPr/>
          <p:nvPr/>
        </p:nvSpPr>
        <p:spPr>
          <a:xfrm rot="18436535">
            <a:off x="6777598" y="2825483"/>
            <a:ext cx="469010" cy="1981444"/>
          </a:xfrm>
          <a:prstGeom prst="triangle">
            <a:avLst>
              <a:gd name="adj" fmla="val 502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06315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30442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304428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57974" y="4778030"/>
            <a:ext cx="130442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Trabalho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2,67%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62A733-FCDC-4433-96F3-3B021153CE26}"/>
              </a:ext>
            </a:extLst>
          </p:cNvPr>
          <p:cNvSpPr txBox="1"/>
          <p:nvPr/>
        </p:nvSpPr>
        <p:spPr>
          <a:xfrm>
            <a:off x="48072" y="2735034"/>
            <a:ext cx="132453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36E51A5-6491-427E-8E1C-2959565FDB7F}"/>
              </a:ext>
            </a:extLst>
          </p:cNvPr>
          <p:cNvSpPr txBox="1"/>
          <p:nvPr/>
        </p:nvSpPr>
        <p:spPr>
          <a:xfrm>
            <a:off x="48072" y="3261665"/>
            <a:ext cx="132453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0B769A7-C023-4DB2-B631-93077F3865ED}"/>
              </a:ext>
            </a:extLst>
          </p:cNvPr>
          <p:cNvSpPr txBox="1"/>
          <p:nvPr/>
        </p:nvSpPr>
        <p:spPr>
          <a:xfrm>
            <a:off x="68134" y="22039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3125DD3-20B5-4977-8E79-959A1C625221}"/>
              </a:ext>
            </a:extLst>
          </p:cNvPr>
          <p:cNvSpPr txBox="1"/>
          <p:nvPr/>
        </p:nvSpPr>
        <p:spPr>
          <a:xfrm>
            <a:off x="48072" y="3785403"/>
            <a:ext cx="1324539" cy="4616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Educação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95BC02C-2BF6-4216-8990-B0766C91BC8B}"/>
              </a:ext>
            </a:extLst>
          </p:cNvPr>
          <p:cNvSpPr txBox="1"/>
          <p:nvPr/>
        </p:nvSpPr>
        <p:spPr>
          <a:xfrm>
            <a:off x="48072" y="4293527"/>
            <a:ext cx="1324539" cy="4308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Assistência Social</a:t>
            </a:r>
          </a:p>
          <a:p>
            <a:pPr algn="ctr"/>
            <a:r>
              <a:rPr lang="pt-BR" sz="1100" dirty="0">
                <a:solidFill>
                  <a:schemeClr val="tx1"/>
                </a:solidFill>
              </a:rPr>
              <a:t>3,42%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A9CA5D1-3031-49ED-84C0-1CA105104D1B}"/>
              </a:ext>
            </a:extLst>
          </p:cNvPr>
          <p:cNvSpPr txBox="1"/>
          <p:nvPr/>
        </p:nvSpPr>
        <p:spPr>
          <a:xfrm>
            <a:off x="68133" y="5301778"/>
            <a:ext cx="1294269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Estados e Municípios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10,44%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85382DD-8881-4DC9-B464-D0D310DE2054}"/>
              </a:ext>
            </a:extLst>
          </p:cNvPr>
          <p:cNvSpPr txBox="1"/>
          <p:nvPr/>
        </p:nvSpPr>
        <p:spPr>
          <a:xfrm>
            <a:off x="2830247" y="5008831"/>
            <a:ext cx="2164952" cy="64633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Outros gastos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2,11%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C94A24B-CE82-4EE5-8E2A-CAAB37271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5" r="689"/>
          <a:stretch/>
        </p:blipFill>
        <p:spPr>
          <a:xfrm>
            <a:off x="1530355" y="633149"/>
            <a:ext cx="2145473" cy="420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4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riângulo isósceles 14">
            <a:extLst>
              <a:ext uri="{FF2B5EF4-FFF2-40B4-BE49-F238E27FC236}">
                <a16:creationId xmlns:a16="http://schemas.microsoft.com/office/drawing/2014/main" id="{074C86AD-1249-4D55-B3FD-F3DD004CBC9A}"/>
              </a:ext>
            </a:extLst>
          </p:cNvPr>
          <p:cNvSpPr/>
          <p:nvPr/>
        </p:nvSpPr>
        <p:spPr>
          <a:xfrm rot="7000582">
            <a:off x="3610334" y="2050461"/>
            <a:ext cx="3299137" cy="2090662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9 w 3143554"/>
              <a:gd name="connsiteY0" fmla="*/ 1432284 h 2021858"/>
              <a:gd name="connsiteX1" fmla="*/ 1400893 w 3143554"/>
              <a:gd name="connsiteY1" fmla="*/ 120 h 2021858"/>
              <a:gd name="connsiteX2" fmla="*/ 3143554 w 3143554"/>
              <a:gd name="connsiteY2" fmla="*/ 0 h 2021858"/>
              <a:gd name="connsiteX3" fmla="*/ 1395184 w 3143554"/>
              <a:gd name="connsiteY3" fmla="*/ 2021855 h 2021858"/>
              <a:gd name="connsiteX4" fmla="*/ 619 w 3143554"/>
              <a:gd name="connsiteY4" fmla="*/ 1432284 h 2021858"/>
              <a:gd name="connsiteX0" fmla="*/ 649 w 3143584"/>
              <a:gd name="connsiteY0" fmla="*/ 1432284 h 2215479"/>
              <a:gd name="connsiteX1" fmla="*/ 1400923 w 3143584"/>
              <a:gd name="connsiteY1" fmla="*/ 120 h 2215479"/>
              <a:gd name="connsiteX2" fmla="*/ 3143584 w 3143584"/>
              <a:gd name="connsiteY2" fmla="*/ 0 h 2215479"/>
              <a:gd name="connsiteX3" fmla="*/ 1350240 w 3143584"/>
              <a:gd name="connsiteY3" fmla="*/ 2215475 h 2215479"/>
              <a:gd name="connsiteX4" fmla="*/ 649 w 3143584"/>
              <a:gd name="connsiteY4" fmla="*/ 1432284 h 2215479"/>
              <a:gd name="connsiteX0" fmla="*/ 649 w 3143584"/>
              <a:gd name="connsiteY0" fmla="*/ 1432284 h 2215489"/>
              <a:gd name="connsiteX1" fmla="*/ 1400923 w 3143584"/>
              <a:gd name="connsiteY1" fmla="*/ 120 h 2215489"/>
              <a:gd name="connsiteX2" fmla="*/ 3143584 w 3143584"/>
              <a:gd name="connsiteY2" fmla="*/ 0 h 2215489"/>
              <a:gd name="connsiteX3" fmla="*/ 1350240 w 3143584"/>
              <a:gd name="connsiteY3" fmla="*/ 2215475 h 2215489"/>
              <a:gd name="connsiteX4" fmla="*/ 649 w 3143584"/>
              <a:gd name="connsiteY4" fmla="*/ 1432284 h 2215489"/>
              <a:gd name="connsiteX0" fmla="*/ 649 w 3135966"/>
              <a:gd name="connsiteY0" fmla="*/ 1470131 h 2253335"/>
              <a:gd name="connsiteX1" fmla="*/ 1400923 w 3135966"/>
              <a:gd name="connsiteY1" fmla="*/ 37967 h 2253335"/>
              <a:gd name="connsiteX2" fmla="*/ 3135966 w 3135966"/>
              <a:gd name="connsiteY2" fmla="*/ 0 h 2253335"/>
              <a:gd name="connsiteX3" fmla="*/ 1350240 w 3135966"/>
              <a:gd name="connsiteY3" fmla="*/ 2253322 h 2253335"/>
              <a:gd name="connsiteX4" fmla="*/ 649 w 3135966"/>
              <a:gd name="connsiteY4" fmla="*/ 1470131 h 2253335"/>
              <a:gd name="connsiteX0" fmla="*/ 649 w 3135966"/>
              <a:gd name="connsiteY0" fmla="*/ 1470131 h 2253335"/>
              <a:gd name="connsiteX1" fmla="*/ 1309098 w 3135966"/>
              <a:gd name="connsiteY1" fmla="*/ 119577 h 2253335"/>
              <a:gd name="connsiteX2" fmla="*/ 3135966 w 3135966"/>
              <a:gd name="connsiteY2" fmla="*/ 0 h 2253335"/>
              <a:gd name="connsiteX3" fmla="*/ 1350240 w 3135966"/>
              <a:gd name="connsiteY3" fmla="*/ 2253322 h 2253335"/>
              <a:gd name="connsiteX4" fmla="*/ 649 w 3135966"/>
              <a:gd name="connsiteY4" fmla="*/ 1470131 h 2253335"/>
              <a:gd name="connsiteX0" fmla="*/ 649 w 3116643"/>
              <a:gd name="connsiteY0" fmla="*/ 1513189 h 2296392"/>
              <a:gd name="connsiteX1" fmla="*/ 1309098 w 3116643"/>
              <a:gd name="connsiteY1" fmla="*/ 162635 h 2296392"/>
              <a:gd name="connsiteX2" fmla="*/ 3116643 w 3116643"/>
              <a:gd name="connsiteY2" fmla="*/ 0 h 2296392"/>
              <a:gd name="connsiteX3" fmla="*/ 1350240 w 3116643"/>
              <a:gd name="connsiteY3" fmla="*/ 2296380 h 2296392"/>
              <a:gd name="connsiteX4" fmla="*/ 649 w 3116643"/>
              <a:gd name="connsiteY4" fmla="*/ 1513189 h 2296392"/>
              <a:gd name="connsiteX0" fmla="*/ 649 w 3141743"/>
              <a:gd name="connsiteY0" fmla="*/ 1513189 h 2296388"/>
              <a:gd name="connsiteX1" fmla="*/ 1309098 w 3141743"/>
              <a:gd name="connsiteY1" fmla="*/ 162635 h 2296388"/>
              <a:gd name="connsiteX2" fmla="*/ 3116643 w 3141743"/>
              <a:gd name="connsiteY2" fmla="*/ 0 h 2296388"/>
              <a:gd name="connsiteX3" fmla="*/ 1350240 w 3141743"/>
              <a:gd name="connsiteY3" fmla="*/ 2296380 h 2296388"/>
              <a:gd name="connsiteX4" fmla="*/ 649 w 3141743"/>
              <a:gd name="connsiteY4" fmla="*/ 1513189 h 2296388"/>
              <a:gd name="connsiteX0" fmla="*/ 673 w 3109153"/>
              <a:gd name="connsiteY0" fmla="*/ 1627554 h 2296388"/>
              <a:gd name="connsiteX1" fmla="*/ 1276508 w 3109153"/>
              <a:gd name="connsiteY1" fmla="*/ 162635 h 2296388"/>
              <a:gd name="connsiteX2" fmla="*/ 3084053 w 3109153"/>
              <a:gd name="connsiteY2" fmla="*/ 0 h 2296388"/>
              <a:gd name="connsiteX3" fmla="*/ 1317650 w 3109153"/>
              <a:gd name="connsiteY3" fmla="*/ 2296380 h 2296388"/>
              <a:gd name="connsiteX4" fmla="*/ 673 w 3109153"/>
              <a:gd name="connsiteY4" fmla="*/ 1627554 h 2296388"/>
              <a:gd name="connsiteX0" fmla="*/ 643 w 3109767"/>
              <a:gd name="connsiteY0" fmla="*/ 1627554 h 2271772"/>
              <a:gd name="connsiteX1" fmla="*/ 1276478 w 3109767"/>
              <a:gd name="connsiteY1" fmla="*/ 162635 h 2271772"/>
              <a:gd name="connsiteX2" fmla="*/ 3084023 w 3109767"/>
              <a:gd name="connsiteY2" fmla="*/ 0 h 2271772"/>
              <a:gd name="connsiteX3" fmla="*/ 1360802 w 3109767"/>
              <a:gd name="connsiteY3" fmla="*/ 2271763 h 2271772"/>
              <a:gd name="connsiteX4" fmla="*/ 643 w 3109767"/>
              <a:gd name="connsiteY4" fmla="*/ 1627554 h 2271772"/>
              <a:gd name="connsiteX0" fmla="*/ 643 w 3117372"/>
              <a:gd name="connsiteY0" fmla="*/ 1627554 h 2271763"/>
              <a:gd name="connsiteX1" fmla="*/ 1276478 w 3117372"/>
              <a:gd name="connsiteY1" fmla="*/ 162635 h 2271763"/>
              <a:gd name="connsiteX2" fmla="*/ 3084023 w 3117372"/>
              <a:gd name="connsiteY2" fmla="*/ 0 h 2271763"/>
              <a:gd name="connsiteX3" fmla="*/ 1360802 w 3117372"/>
              <a:gd name="connsiteY3" fmla="*/ 2271763 h 2271763"/>
              <a:gd name="connsiteX4" fmla="*/ 643 w 3117372"/>
              <a:gd name="connsiteY4" fmla="*/ 1627554 h 2271763"/>
              <a:gd name="connsiteX0" fmla="*/ 643 w 3106816"/>
              <a:gd name="connsiteY0" fmla="*/ 1641835 h 2286044"/>
              <a:gd name="connsiteX1" fmla="*/ 1276478 w 3106816"/>
              <a:gd name="connsiteY1" fmla="*/ 176916 h 2286044"/>
              <a:gd name="connsiteX2" fmla="*/ 3073191 w 3106816"/>
              <a:gd name="connsiteY2" fmla="*/ 0 h 2286044"/>
              <a:gd name="connsiteX3" fmla="*/ 1360802 w 3106816"/>
              <a:gd name="connsiteY3" fmla="*/ 2286044 h 2286044"/>
              <a:gd name="connsiteX4" fmla="*/ 643 w 3106816"/>
              <a:gd name="connsiteY4" fmla="*/ 1641835 h 2286044"/>
              <a:gd name="connsiteX0" fmla="*/ 643 w 3106816"/>
              <a:gd name="connsiteY0" fmla="*/ 1641835 h 2286044"/>
              <a:gd name="connsiteX1" fmla="*/ 1276478 w 3106816"/>
              <a:gd name="connsiteY1" fmla="*/ 176916 h 2286044"/>
              <a:gd name="connsiteX2" fmla="*/ 3073191 w 3106816"/>
              <a:gd name="connsiteY2" fmla="*/ 0 h 2286044"/>
              <a:gd name="connsiteX3" fmla="*/ 1360802 w 3106816"/>
              <a:gd name="connsiteY3" fmla="*/ 2286044 h 2286044"/>
              <a:gd name="connsiteX4" fmla="*/ 643 w 3106816"/>
              <a:gd name="connsiteY4" fmla="*/ 1641835 h 2286044"/>
              <a:gd name="connsiteX0" fmla="*/ 643 w 3138477"/>
              <a:gd name="connsiteY0" fmla="*/ 1609210 h 2253419"/>
              <a:gd name="connsiteX1" fmla="*/ 1276478 w 3138477"/>
              <a:gd name="connsiteY1" fmla="*/ 144291 h 2253419"/>
              <a:gd name="connsiteX2" fmla="*/ 3105666 w 3138477"/>
              <a:gd name="connsiteY2" fmla="*/ 0 h 2253419"/>
              <a:gd name="connsiteX3" fmla="*/ 1360802 w 3138477"/>
              <a:gd name="connsiteY3" fmla="*/ 2253419 h 2253419"/>
              <a:gd name="connsiteX4" fmla="*/ 643 w 3138477"/>
              <a:gd name="connsiteY4" fmla="*/ 1609210 h 2253419"/>
              <a:gd name="connsiteX0" fmla="*/ 675 w 3138509"/>
              <a:gd name="connsiteY0" fmla="*/ 1609210 h 2256640"/>
              <a:gd name="connsiteX1" fmla="*/ 1276510 w 3138509"/>
              <a:gd name="connsiteY1" fmla="*/ 144291 h 2256640"/>
              <a:gd name="connsiteX2" fmla="*/ 3105698 w 3138509"/>
              <a:gd name="connsiteY2" fmla="*/ 0 h 2256640"/>
              <a:gd name="connsiteX3" fmla="*/ 1360834 w 3138509"/>
              <a:gd name="connsiteY3" fmla="*/ 2253419 h 2256640"/>
              <a:gd name="connsiteX4" fmla="*/ 675 w 3138509"/>
              <a:gd name="connsiteY4" fmla="*/ 1609210 h 22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509" h="2256640">
                <a:moveTo>
                  <a:pt x="675" y="1609210"/>
                </a:moveTo>
                <a:lnTo>
                  <a:pt x="1276510" y="144291"/>
                </a:lnTo>
                <a:lnTo>
                  <a:pt x="3105698" y="0"/>
                </a:lnTo>
                <a:cubicBezTo>
                  <a:pt x="3344937" y="1384232"/>
                  <a:pt x="2226332" y="2178199"/>
                  <a:pt x="1360834" y="2253419"/>
                </a:cubicBezTo>
                <a:cubicBezTo>
                  <a:pt x="846484" y="2297213"/>
                  <a:pt x="-27728" y="1884708"/>
                  <a:pt x="675" y="1609210"/>
                </a:cubicBez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Triângulo isósceles 15">
            <a:extLst>
              <a:ext uri="{FF2B5EF4-FFF2-40B4-BE49-F238E27FC236}">
                <a16:creationId xmlns:a16="http://schemas.microsoft.com/office/drawing/2014/main" id="{F3A6C0EE-F64F-46C6-9334-A7035273E066}"/>
              </a:ext>
            </a:extLst>
          </p:cNvPr>
          <p:cNvSpPr/>
          <p:nvPr/>
        </p:nvSpPr>
        <p:spPr>
          <a:xfrm rot="1119288">
            <a:off x="5762247" y="3227793"/>
            <a:ext cx="277263" cy="1927019"/>
          </a:xfrm>
          <a:custGeom>
            <a:avLst/>
            <a:gdLst>
              <a:gd name="connsiteX0" fmla="*/ 0 w 1303797"/>
              <a:gd name="connsiteY0" fmla="*/ 1913302 h 1913302"/>
              <a:gd name="connsiteX1" fmla="*/ 654988 w 1303797"/>
              <a:gd name="connsiteY1" fmla="*/ 0 h 1913302"/>
              <a:gd name="connsiteX2" fmla="*/ 1303797 w 1303797"/>
              <a:gd name="connsiteY2" fmla="*/ 1913302 h 1913302"/>
              <a:gd name="connsiteX3" fmla="*/ 0 w 1303797"/>
              <a:gd name="connsiteY3" fmla="*/ 1913302 h 1913302"/>
              <a:gd name="connsiteX0" fmla="*/ 0 w 1261869"/>
              <a:gd name="connsiteY0" fmla="*/ 1852262 h 1913302"/>
              <a:gd name="connsiteX1" fmla="*/ 613060 w 1261869"/>
              <a:gd name="connsiteY1" fmla="*/ 0 h 1913302"/>
              <a:gd name="connsiteX2" fmla="*/ 1261869 w 1261869"/>
              <a:gd name="connsiteY2" fmla="*/ 1913302 h 1913302"/>
              <a:gd name="connsiteX3" fmla="*/ 0 w 1261869"/>
              <a:gd name="connsiteY3" fmla="*/ 1852262 h 1913302"/>
              <a:gd name="connsiteX0" fmla="*/ 0 w 1254653"/>
              <a:gd name="connsiteY0" fmla="*/ 1852262 h 1852262"/>
              <a:gd name="connsiteX1" fmla="*/ 613060 w 1254653"/>
              <a:gd name="connsiteY1" fmla="*/ 0 h 1852262"/>
              <a:gd name="connsiteX2" fmla="*/ 1254653 w 1254653"/>
              <a:gd name="connsiteY2" fmla="*/ 1823790 h 1852262"/>
              <a:gd name="connsiteX3" fmla="*/ 0 w 1254653"/>
              <a:gd name="connsiteY3" fmla="*/ 1852262 h 1852262"/>
              <a:gd name="connsiteX0" fmla="*/ 0 w 1254653"/>
              <a:gd name="connsiteY0" fmla="*/ 1852262 h 1866219"/>
              <a:gd name="connsiteX1" fmla="*/ 613060 w 1254653"/>
              <a:gd name="connsiteY1" fmla="*/ 0 h 1866219"/>
              <a:gd name="connsiteX2" fmla="*/ 1254653 w 1254653"/>
              <a:gd name="connsiteY2" fmla="*/ 1823790 h 1866219"/>
              <a:gd name="connsiteX3" fmla="*/ 0 w 1254653"/>
              <a:gd name="connsiteY3" fmla="*/ 1852262 h 1866219"/>
              <a:gd name="connsiteX0" fmla="*/ 0 w 1254653"/>
              <a:gd name="connsiteY0" fmla="*/ 1852262 h 1889445"/>
              <a:gd name="connsiteX1" fmla="*/ 613060 w 1254653"/>
              <a:gd name="connsiteY1" fmla="*/ 0 h 1889445"/>
              <a:gd name="connsiteX2" fmla="*/ 1254653 w 1254653"/>
              <a:gd name="connsiteY2" fmla="*/ 1823790 h 1889445"/>
              <a:gd name="connsiteX3" fmla="*/ 0 w 1254653"/>
              <a:gd name="connsiteY3" fmla="*/ 1852262 h 188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53" h="1889445">
                <a:moveTo>
                  <a:pt x="0" y="1852262"/>
                </a:moveTo>
                <a:lnTo>
                  <a:pt x="613060" y="0"/>
                </a:lnTo>
                <a:lnTo>
                  <a:pt x="1254653" y="1823790"/>
                </a:lnTo>
                <a:cubicBezTo>
                  <a:pt x="832015" y="1905112"/>
                  <a:pt x="418543" y="1906411"/>
                  <a:pt x="0" y="1852262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riângulo isósceles 15">
            <a:extLst>
              <a:ext uri="{FF2B5EF4-FFF2-40B4-BE49-F238E27FC236}">
                <a16:creationId xmlns:a16="http://schemas.microsoft.com/office/drawing/2014/main" id="{F0205697-49B7-44DD-8EEE-6CF6E09F1B30}"/>
              </a:ext>
            </a:extLst>
          </p:cNvPr>
          <p:cNvSpPr/>
          <p:nvPr/>
        </p:nvSpPr>
        <p:spPr>
          <a:xfrm rot="21388727">
            <a:off x="5676213" y="3267800"/>
            <a:ext cx="1254653" cy="1898966"/>
          </a:xfrm>
          <a:custGeom>
            <a:avLst/>
            <a:gdLst>
              <a:gd name="connsiteX0" fmla="*/ 0 w 1303797"/>
              <a:gd name="connsiteY0" fmla="*/ 1913302 h 1913302"/>
              <a:gd name="connsiteX1" fmla="*/ 654988 w 1303797"/>
              <a:gd name="connsiteY1" fmla="*/ 0 h 1913302"/>
              <a:gd name="connsiteX2" fmla="*/ 1303797 w 1303797"/>
              <a:gd name="connsiteY2" fmla="*/ 1913302 h 1913302"/>
              <a:gd name="connsiteX3" fmla="*/ 0 w 1303797"/>
              <a:gd name="connsiteY3" fmla="*/ 1913302 h 1913302"/>
              <a:gd name="connsiteX0" fmla="*/ 0 w 1261869"/>
              <a:gd name="connsiteY0" fmla="*/ 1852262 h 1913302"/>
              <a:gd name="connsiteX1" fmla="*/ 613060 w 1261869"/>
              <a:gd name="connsiteY1" fmla="*/ 0 h 1913302"/>
              <a:gd name="connsiteX2" fmla="*/ 1261869 w 1261869"/>
              <a:gd name="connsiteY2" fmla="*/ 1913302 h 1913302"/>
              <a:gd name="connsiteX3" fmla="*/ 0 w 1261869"/>
              <a:gd name="connsiteY3" fmla="*/ 1852262 h 1913302"/>
              <a:gd name="connsiteX0" fmla="*/ 0 w 1254653"/>
              <a:gd name="connsiteY0" fmla="*/ 1852262 h 1852262"/>
              <a:gd name="connsiteX1" fmla="*/ 613060 w 1254653"/>
              <a:gd name="connsiteY1" fmla="*/ 0 h 1852262"/>
              <a:gd name="connsiteX2" fmla="*/ 1254653 w 1254653"/>
              <a:gd name="connsiteY2" fmla="*/ 1823790 h 1852262"/>
              <a:gd name="connsiteX3" fmla="*/ 0 w 1254653"/>
              <a:gd name="connsiteY3" fmla="*/ 1852262 h 1852262"/>
              <a:gd name="connsiteX0" fmla="*/ 0 w 1254653"/>
              <a:gd name="connsiteY0" fmla="*/ 1852262 h 1866219"/>
              <a:gd name="connsiteX1" fmla="*/ 613060 w 1254653"/>
              <a:gd name="connsiteY1" fmla="*/ 0 h 1866219"/>
              <a:gd name="connsiteX2" fmla="*/ 1254653 w 1254653"/>
              <a:gd name="connsiteY2" fmla="*/ 1823790 h 1866219"/>
              <a:gd name="connsiteX3" fmla="*/ 0 w 1254653"/>
              <a:gd name="connsiteY3" fmla="*/ 1852262 h 1866219"/>
              <a:gd name="connsiteX0" fmla="*/ 0 w 1254653"/>
              <a:gd name="connsiteY0" fmla="*/ 1852262 h 1889445"/>
              <a:gd name="connsiteX1" fmla="*/ 613060 w 1254653"/>
              <a:gd name="connsiteY1" fmla="*/ 0 h 1889445"/>
              <a:gd name="connsiteX2" fmla="*/ 1254653 w 1254653"/>
              <a:gd name="connsiteY2" fmla="*/ 1823790 h 1889445"/>
              <a:gd name="connsiteX3" fmla="*/ 0 w 1254653"/>
              <a:gd name="connsiteY3" fmla="*/ 1852262 h 188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53" h="1889445">
                <a:moveTo>
                  <a:pt x="0" y="1852262"/>
                </a:moveTo>
                <a:lnTo>
                  <a:pt x="613060" y="0"/>
                </a:lnTo>
                <a:lnTo>
                  <a:pt x="1254653" y="1823790"/>
                </a:lnTo>
                <a:cubicBezTo>
                  <a:pt x="832015" y="1905112"/>
                  <a:pt x="418543" y="1906411"/>
                  <a:pt x="0" y="1852262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Triângulo isósceles 30">
            <a:extLst>
              <a:ext uri="{FF2B5EF4-FFF2-40B4-BE49-F238E27FC236}">
                <a16:creationId xmlns:a16="http://schemas.microsoft.com/office/drawing/2014/main" id="{2ECDFD89-5288-4684-AFA7-A02FD6EEA7F0}"/>
              </a:ext>
            </a:extLst>
          </p:cNvPr>
          <p:cNvSpPr/>
          <p:nvPr/>
        </p:nvSpPr>
        <p:spPr>
          <a:xfrm rot="19894418">
            <a:off x="6503792" y="3157387"/>
            <a:ext cx="398765" cy="1895755"/>
          </a:xfrm>
          <a:prstGeom prst="triangle">
            <a:avLst>
              <a:gd name="adj" fmla="val 5023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Triângulo isósceles 28">
            <a:extLst>
              <a:ext uri="{FF2B5EF4-FFF2-40B4-BE49-F238E27FC236}">
                <a16:creationId xmlns:a16="http://schemas.microsoft.com/office/drawing/2014/main" id="{30018DF8-2303-435D-B926-32ACE6CB6ABB}"/>
              </a:ext>
            </a:extLst>
          </p:cNvPr>
          <p:cNvSpPr/>
          <p:nvPr/>
        </p:nvSpPr>
        <p:spPr>
          <a:xfrm rot="19170676">
            <a:off x="6672519" y="3043083"/>
            <a:ext cx="423038" cy="1909560"/>
          </a:xfrm>
          <a:prstGeom prst="triangle">
            <a:avLst>
              <a:gd name="adj" fmla="val 5023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DF4A2BC-955F-4396-8B97-1D0BD69985CB}"/>
              </a:ext>
            </a:extLst>
          </p:cNvPr>
          <p:cNvSpPr/>
          <p:nvPr/>
        </p:nvSpPr>
        <p:spPr>
          <a:xfrm rot="18436535">
            <a:off x="6777598" y="2825483"/>
            <a:ext cx="469010" cy="1981444"/>
          </a:xfrm>
          <a:prstGeom prst="triangle">
            <a:avLst>
              <a:gd name="adj" fmla="val 502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06315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30442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304428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57974" y="4778030"/>
            <a:ext cx="130442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Trabalho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2,67%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62A733-FCDC-4433-96F3-3B021153CE26}"/>
              </a:ext>
            </a:extLst>
          </p:cNvPr>
          <p:cNvSpPr txBox="1"/>
          <p:nvPr/>
        </p:nvSpPr>
        <p:spPr>
          <a:xfrm>
            <a:off x="48072" y="2735034"/>
            <a:ext cx="132453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36E51A5-6491-427E-8E1C-2959565FDB7F}"/>
              </a:ext>
            </a:extLst>
          </p:cNvPr>
          <p:cNvSpPr txBox="1"/>
          <p:nvPr/>
        </p:nvSpPr>
        <p:spPr>
          <a:xfrm>
            <a:off x="48072" y="3261665"/>
            <a:ext cx="132453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0B769A7-C023-4DB2-B631-93077F3865ED}"/>
              </a:ext>
            </a:extLst>
          </p:cNvPr>
          <p:cNvSpPr txBox="1"/>
          <p:nvPr/>
        </p:nvSpPr>
        <p:spPr>
          <a:xfrm>
            <a:off x="68134" y="22039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3125DD3-20B5-4977-8E79-959A1C625221}"/>
              </a:ext>
            </a:extLst>
          </p:cNvPr>
          <p:cNvSpPr txBox="1"/>
          <p:nvPr/>
        </p:nvSpPr>
        <p:spPr>
          <a:xfrm>
            <a:off x="48072" y="3785403"/>
            <a:ext cx="1324539" cy="4616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Educação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95BC02C-2BF6-4216-8990-B0766C91BC8B}"/>
              </a:ext>
            </a:extLst>
          </p:cNvPr>
          <p:cNvSpPr txBox="1"/>
          <p:nvPr/>
        </p:nvSpPr>
        <p:spPr>
          <a:xfrm>
            <a:off x="48072" y="4293527"/>
            <a:ext cx="1324539" cy="4308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Assistência Social</a:t>
            </a:r>
          </a:p>
          <a:p>
            <a:pPr algn="ctr"/>
            <a:r>
              <a:rPr lang="pt-BR" sz="1100" dirty="0">
                <a:solidFill>
                  <a:schemeClr val="tx1"/>
                </a:solidFill>
              </a:rPr>
              <a:t>3,42%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A9CA5D1-3031-49ED-84C0-1CA105104D1B}"/>
              </a:ext>
            </a:extLst>
          </p:cNvPr>
          <p:cNvSpPr txBox="1"/>
          <p:nvPr/>
        </p:nvSpPr>
        <p:spPr>
          <a:xfrm>
            <a:off x="68133" y="5301778"/>
            <a:ext cx="1294269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Estados e Municípios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10,44%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85382DD-8881-4DC9-B464-D0D310DE2054}"/>
              </a:ext>
            </a:extLst>
          </p:cNvPr>
          <p:cNvSpPr txBox="1"/>
          <p:nvPr/>
        </p:nvSpPr>
        <p:spPr>
          <a:xfrm>
            <a:off x="68133" y="6019199"/>
            <a:ext cx="1294269" cy="4616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Outros gastos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2,11%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2017900-16CF-4F28-9A35-FF86D385B6DC}"/>
              </a:ext>
            </a:extLst>
          </p:cNvPr>
          <p:cNvSpPr txBox="1"/>
          <p:nvPr/>
        </p:nvSpPr>
        <p:spPr>
          <a:xfrm>
            <a:off x="1735879" y="961495"/>
            <a:ext cx="2821031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Juros e amortização da Dívida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38,27%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R$ 1,038 trilhão</a:t>
            </a:r>
          </a:p>
        </p:txBody>
      </p:sp>
    </p:spTree>
    <p:extLst>
      <p:ext uri="{BB962C8B-B14F-4D97-AF65-F5344CB8AC3E}">
        <p14:creationId xmlns:p14="http://schemas.microsoft.com/office/powerpoint/2010/main" val="33748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m | Pará de Minas MG">
            <a:extLst>
              <a:ext uri="{FF2B5EF4-FFF2-40B4-BE49-F238E27FC236}">
                <a16:creationId xmlns:a16="http://schemas.microsoft.com/office/drawing/2014/main" id="{4A16DE36-9BC0-48EA-BD23-5C519958E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705" y="1712497"/>
            <a:ext cx="3596590" cy="359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862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3584197" y="593943"/>
            <a:ext cx="2118269" cy="64633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Defesa Nacional</a:t>
            </a:r>
          </a:p>
          <a:p>
            <a:pPr algn="ctr"/>
            <a:r>
              <a:rPr lang="pt-BR" dirty="0"/>
              <a:t>2,78%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42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3968318" y="341790"/>
            <a:ext cx="202263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116562" y="69850"/>
            <a:ext cx="1234728" cy="43088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100" dirty="0"/>
              <a:t>Defesa Nacional</a:t>
            </a:r>
          </a:p>
          <a:p>
            <a:pPr algn="ctr"/>
            <a:r>
              <a:rPr lang="pt-BR" sz="1100" dirty="0"/>
              <a:t>2,78%</a:t>
            </a:r>
          </a:p>
        </p:txBody>
      </p:sp>
    </p:spTree>
    <p:extLst>
      <p:ext uri="{BB962C8B-B14F-4D97-AF65-F5344CB8AC3E}">
        <p14:creationId xmlns:p14="http://schemas.microsoft.com/office/powerpoint/2010/main" val="27881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3" y="608121"/>
            <a:ext cx="128310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116562" y="69850"/>
            <a:ext cx="1234728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3968318" y="341790"/>
            <a:ext cx="2022635" cy="8309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1,35%</a:t>
            </a:r>
          </a:p>
        </p:txBody>
      </p:sp>
    </p:spTree>
    <p:extLst>
      <p:ext uri="{BB962C8B-B14F-4D97-AF65-F5344CB8AC3E}">
        <p14:creationId xmlns:p14="http://schemas.microsoft.com/office/powerpoint/2010/main" val="60775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2844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284417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3968318" y="341790"/>
            <a:ext cx="2022635" cy="830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94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2844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284417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B09421-B872-4926-97AB-03B401860968}"/>
              </a:ext>
            </a:extLst>
          </p:cNvPr>
          <p:cNvSpPr txBox="1"/>
          <p:nvPr/>
        </p:nvSpPr>
        <p:spPr>
          <a:xfrm>
            <a:off x="6958099" y="1776890"/>
            <a:ext cx="2022635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4,58%</a:t>
            </a:r>
          </a:p>
        </p:txBody>
      </p:sp>
    </p:spTree>
    <p:extLst>
      <p:ext uri="{BB962C8B-B14F-4D97-AF65-F5344CB8AC3E}">
        <p14:creationId xmlns:p14="http://schemas.microsoft.com/office/powerpoint/2010/main" val="99623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2844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284417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B09421-B872-4926-97AB-03B401860968}"/>
              </a:ext>
            </a:extLst>
          </p:cNvPr>
          <p:cNvSpPr txBox="1"/>
          <p:nvPr/>
        </p:nvSpPr>
        <p:spPr>
          <a:xfrm>
            <a:off x="7957259" y="1240274"/>
            <a:ext cx="2022635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533102B-6ABB-4C59-9B09-053CCEF08196}"/>
              </a:ext>
            </a:extLst>
          </p:cNvPr>
          <p:cNvSpPr txBox="1"/>
          <p:nvPr/>
        </p:nvSpPr>
        <p:spPr>
          <a:xfrm>
            <a:off x="68134" y="22424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</p:spTree>
    <p:extLst>
      <p:ext uri="{BB962C8B-B14F-4D97-AF65-F5344CB8AC3E}">
        <p14:creationId xmlns:p14="http://schemas.microsoft.com/office/powerpoint/2010/main" val="163890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2844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284417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B09421-B872-4926-97AB-03B401860968}"/>
              </a:ext>
            </a:extLst>
          </p:cNvPr>
          <p:cNvSpPr txBox="1"/>
          <p:nvPr/>
        </p:nvSpPr>
        <p:spPr>
          <a:xfrm>
            <a:off x="48072" y="2800209"/>
            <a:ext cx="130447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4770278" y="3823563"/>
            <a:ext cx="202263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A11606-3A6B-4BA9-9CCF-7FBA6350B7EA}"/>
              </a:ext>
            </a:extLst>
          </p:cNvPr>
          <p:cNvSpPr txBox="1"/>
          <p:nvPr/>
        </p:nvSpPr>
        <p:spPr>
          <a:xfrm>
            <a:off x="68134" y="22424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</p:spTree>
    <p:extLst>
      <p:ext uri="{BB962C8B-B14F-4D97-AF65-F5344CB8AC3E}">
        <p14:creationId xmlns:p14="http://schemas.microsoft.com/office/powerpoint/2010/main" val="107976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F63BB76B-9B62-45BC-8A6C-19E40EBFAFF7}"/>
              </a:ext>
            </a:extLst>
          </p:cNvPr>
          <p:cNvSpPr/>
          <p:nvPr/>
        </p:nvSpPr>
        <p:spPr>
          <a:xfrm rot="17668787">
            <a:off x="6883073" y="2678501"/>
            <a:ext cx="565748" cy="1940891"/>
          </a:xfrm>
          <a:prstGeom prst="triangle">
            <a:avLst>
              <a:gd name="adj" fmla="val 5023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B8D8454-368E-4EF3-BF29-FD8D27372C54}"/>
              </a:ext>
            </a:extLst>
          </p:cNvPr>
          <p:cNvSpPr/>
          <p:nvPr/>
        </p:nvSpPr>
        <p:spPr>
          <a:xfrm rot="10800000">
            <a:off x="6175375" y="1270316"/>
            <a:ext cx="47872" cy="1916758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A6D27D72-9892-4342-ADD3-56F60C3E88FF}"/>
              </a:ext>
            </a:extLst>
          </p:cNvPr>
          <p:cNvSpPr/>
          <p:nvPr/>
        </p:nvSpPr>
        <p:spPr>
          <a:xfrm rot="11305251">
            <a:off x="6084273" y="1300009"/>
            <a:ext cx="565748" cy="1888629"/>
          </a:xfrm>
          <a:prstGeom prst="triangle">
            <a:avLst>
              <a:gd name="adj" fmla="val 5023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riângulo isósceles 14">
            <a:extLst>
              <a:ext uri="{FF2B5EF4-FFF2-40B4-BE49-F238E27FC236}">
                <a16:creationId xmlns:a16="http://schemas.microsoft.com/office/drawing/2014/main" id="{7CB72E57-F9F2-44EB-9156-CDDC76A9E74B}"/>
              </a:ext>
            </a:extLst>
          </p:cNvPr>
          <p:cNvSpPr/>
          <p:nvPr/>
        </p:nvSpPr>
        <p:spPr>
          <a:xfrm rot="14445498">
            <a:off x="5676886" y="1746998"/>
            <a:ext cx="2806241" cy="1985025"/>
          </a:xfrm>
          <a:custGeom>
            <a:avLst/>
            <a:gdLst>
              <a:gd name="connsiteX0" fmla="*/ 0 w 3901073"/>
              <a:gd name="connsiteY0" fmla="*/ 2028603 h 2028603"/>
              <a:gd name="connsiteX1" fmla="*/ 1959782 w 3901073"/>
              <a:gd name="connsiteY1" fmla="*/ 0 h 2028603"/>
              <a:gd name="connsiteX2" fmla="*/ 3901073 w 3901073"/>
              <a:gd name="connsiteY2" fmla="*/ 2028603 h 2028603"/>
              <a:gd name="connsiteX3" fmla="*/ 0 w 3901073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3365132"/>
              <a:gd name="connsiteY0" fmla="*/ 2028603 h 2028603"/>
              <a:gd name="connsiteX1" fmla="*/ 1959782 w 3365132"/>
              <a:gd name="connsiteY1" fmla="*/ 0 h 2028603"/>
              <a:gd name="connsiteX2" fmla="*/ 3365132 w 3365132"/>
              <a:gd name="connsiteY2" fmla="*/ 1452023 h 2028603"/>
              <a:gd name="connsiteX3" fmla="*/ 0 w 3365132"/>
              <a:gd name="connsiteY3" fmla="*/ 2028603 h 2028603"/>
              <a:gd name="connsiteX0" fmla="*/ 0 w 2805624"/>
              <a:gd name="connsiteY0" fmla="*/ 1432164 h 1814626"/>
              <a:gd name="connsiteX1" fmla="*/ 1400274 w 2805624"/>
              <a:gd name="connsiteY1" fmla="*/ 0 h 1814626"/>
              <a:gd name="connsiteX2" fmla="*/ 2805624 w 2805624"/>
              <a:gd name="connsiteY2" fmla="*/ 1452023 h 1814626"/>
              <a:gd name="connsiteX3" fmla="*/ 0 w 2805624"/>
              <a:gd name="connsiteY3" fmla="*/ 1432164 h 1814626"/>
              <a:gd name="connsiteX0" fmla="*/ 619 w 2806243"/>
              <a:gd name="connsiteY0" fmla="*/ 1432164 h 2021762"/>
              <a:gd name="connsiteX1" fmla="*/ 1400893 w 2806243"/>
              <a:gd name="connsiteY1" fmla="*/ 0 h 2021762"/>
              <a:gd name="connsiteX2" fmla="*/ 2806243 w 2806243"/>
              <a:gd name="connsiteY2" fmla="*/ 1452023 h 2021762"/>
              <a:gd name="connsiteX3" fmla="*/ 1395184 w 2806243"/>
              <a:gd name="connsiteY3" fmla="*/ 2021735 h 2021762"/>
              <a:gd name="connsiteX4" fmla="*/ 619 w 2806243"/>
              <a:gd name="connsiteY4" fmla="*/ 1432164 h 2021762"/>
              <a:gd name="connsiteX0" fmla="*/ 618 w 2806242"/>
              <a:gd name="connsiteY0" fmla="*/ 1432164 h 2059328"/>
              <a:gd name="connsiteX1" fmla="*/ 1400892 w 2806242"/>
              <a:gd name="connsiteY1" fmla="*/ 0 h 2059328"/>
              <a:gd name="connsiteX2" fmla="*/ 2806242 w 2806242"/>
              <a:gd name="connsiteY2" fmla="*/ 1452023 h 2059328"/>
              <a:gd name="connsiteX3" fmla="*/ 1399177 w 2806242"/>
              <a:gd name="connsiteY3" fmla="*/ 2059304 h 2059328"/>
              <a:gd name="connsiteX4" fmla="*/ 618 w 2806242"/>
              <a:gd name="connsiteY4" fmla="*/ 1432164 h 2059328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  <a:gd name="connsiteX0" fmla="*/ 617 w 2806241"/>
              <a:gd name="connsiteY0" fmla="*/ 1432164 h 2060256"/>
              <a:gd name="connsiteX1" fmla="*/ 1400891 w 2806241"/>
              <a:gd name="connsiteY1" fmla="*/ 0 h 2060256"/>
              <a:gd name="connsiteX2" fmla="*/ 2806241 w 2806241"/>
              <a:gd name="connsiteY2" fmla="*/ 1452023 h 2060256"/>
              <a:gd name="connsiteX3" fmla="*/ 1399176 w 2806241"/>
              <a:gd name="connsiteY3" fmla="*/ 2059304 h 2060256"/>
              <a:gd name="connsiteX4" fmla="*/ 617 w 2806241"/>
              <a:gd name="connsiteY4" fmla="*/ 1432164 h 206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241" h="2060256">
                <a:moveTo>
                  <a:pt x="617" y="1432164"/>
                </a:moveTo>
                <a:lnTo>
                  <a:pt x="1400891" y="0"/>
                </a:lnTo>
                <a:lnTo>
                  <a:pt x="2806241" y="1452023"/>
                </a:lnTo>
                <a:cubicBezTo>
                  <a:pt x="2708538" y="1667113"/>
                  <a:pt x="1866780" y="2062614"/>
                  <a:pt x="1399176" y="2059304"/>
                </a:cubicBezTo>
                <a:cubicBezTo>
                  <a:pt x="932314" y="2081604"/>
                  <a:pt x="-27786" y="1707662"/>
                  <a:pt x="617" y="1432164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id="{35B8BB7D-5DDE-40B7-8D18-74A66FC35332}"/>
              </a:ext>
            </a:extLst>
          </p:cNvPr>
          <p:cNvSpPr/>
          <p:nvPr/>
        </p:nvSpPr>
        <p:spPr>
          <a:xfrm rot="10349203">
            <a:off x="6010291" y="1257620"/>
            <a:ext cx="173152" cy="19105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riângulo isósceles 2">
            <a:extLst>
              <a:ext uri="{FF2B5EF4-FFF2-40B4-BE49-F238E27FC236}">
                <a16:creationId xmlns:a16="http://schemas.microsoft.com/office/drawing/2014/main" id="{1B8A7472-871B-4972-B1DE-7224E44B1545}"/>
              </a:ext>
            </a:extLst>
          </p:cNvPr>
          <p:cNvSpPr/>
          <p:nvPr/>
        </p:nvSpPr>
        <p:spPr>
          <a:xfrm rot="9958449">
            <a:off x="5805622" y="1261082"/>
            <a:ext cx="333620" cy="19627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2108C5D-4F8D-4298-985D-75F5300B1946}"/>
              </a:ext>
            </a:extLst>
          </p:cNvPr>
          <p:cNvCxnSpPr>
            <a:cxnSpLocks/>
          </p:cNvCxnSpPr>
          <p:nvPr/>
        </p:nvCxnSpPr>
        <p:spPr>
          <a:xfrm>
            <a:off x="6223247" y="1251751"/>
            <a:ext cx="17755" cy="395056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C82D76E-5711-438D-B651-0B43CB794AB2}"/>
              </a:ext>
            </a:extLst>
          </p:cNvPr>
          <p:cNvCxnSpPr>
            <a:cxnSpLocks/>
          </p:cNvCxnSpPr>
          <p:nvPr/>
        </p:nvCxnSpPr>
        <p:spPr>
          <a:xfrm flipV="1">
            <a:off x="4216893" y="3213717"/>
            <a:ext cx="4012707" cy="13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65DC065-91D9-4F35-A8FF-65E6C93B3C4A}"/>
              </a:ext>
            </a:extLst>
          </p:cNvPr>
          <p:cNvSpPr txBox="1"/>
          <p:nvPr/>
        </p:nvSpPr>
        <p:spPr>
          <a:xfrm>
            <a:off x="68182" y="608121"/>
            <a:ext cx="12844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Judiciário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1146F6-39FE-44D9-9E70-1D086FF5482B}"/>
              </a:ext>
            </a:extLst>
          </p:cNvPr>
          <p:cNvSpPr/>
          <p:nvPr/>
        </p:nvSpPr>
        <p:spPr>
          <a:xfrm>
            <a:off x="4234648" y="1249912"/>
            <a:ext cx="3994952" cy="395056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5F2EA2-4291-477F-9C78-C51BD88D3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2"/>
          <a:stretch/>
        </p:blipFill>
        <p:spPr bwMode="auto">
          <a:xfrm>
            <a:off x="6792913" y="69850"/>
            <a:ext cx="4319587" cy="6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B9538D8-07CD-4683-93D3-89BA12053680}"/>
              </a:ext>
            </a:extLst>
          </p:cNvPr>
          <p:cNvSpPr txBox="1"/>
          <p:nvPr/>
        </p:nvSpPr>
        <p:spPr>
          <a:xfrm>
            <a:off x="68133" y="69850"/>
            <a:ext cx="1284417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Defesa Nacional</a:t>
            </a:r>
          </a:p>
          <a:p>
            <a:pPr algn="ctr"/>
            <a:r>
              <a:rPr lang="pt-BR" sz="1200" dirty="0"/>
              <a:t>2,78%</a:t>
            </a: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E9B6F08-089E-4FEB-836B-CDAFECA45BA3}"/>
              </a:ext>
            </a:extLst>
          </p:cNvPr>
          <p:cNvSpPr/>
          <p:nvPr/>
        </p:nvSpPr>
        <p:spPr>
          <a:xfrm rot="10626521">
            <a:off x="6118493" y="1280104"/>
            <a:ext cx="104695" cy="191051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D7FD042-F3E9-45D6-AC81-025FD89CF688}"/>
              </a:ext>
            </a:extLst>
          </p:cNvPr>
          <p:cNvSpPr txBox="1"/>
          <p:nvPr/>
        </p:nvSpPr>
        <p:spPr>
          <a:xfrm>
            <a:off x="68134" y="1684665"/>
            <a:ext cx="1304478" cy="46166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Agricultura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0,54%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81F8F7-B528-47E1-AEC8-59EF5182CE05}"/>
              </a:ext>
            </a:extLst>
          </p:cNvPr>
          <p:cNvSpPr txBox="1"/>
          <p:nvPr/>
        </p:nvSpPr>
        <p:spPr>
          <a:xfrm>
            <a:off x="68133" y="1146393"/>
            <a:ext cx="1304478" cy="46166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Administração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1,35%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B09421-B872-4926-97AB-03B401860968}"/>
              </a:ext>
            </a:extLst>
          </p:cNvPr>
          <p:cNvSpPr txBox="1"/>
          <p:nvPr/>
        </p:nvSpPr>
        <p:spPr>
          <a:xfrm>
            <a:off x="48072" y="2735034"/>
            <a:ext cx="1304478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Previdência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25,25%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E8D3B09-4CEE-441A-92B9-EB9477E5751E}"/>
              </a:ext>
            </a:extLst>
          </p:cNvPr>
          <p:cNvSpPr txBox="1"/>
          <p:nvPr/>
        </p:nvSpPr>
        <p:spPr>
          <a:xfrm>
            <a:off x="4874810" y="4209694"/>
            <a:ext cx="2022635" cy="64633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Educação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DF4A2BC-955F-4396-8B97-1D0BD69985CB}"/>
              </a:ext>
            </a:extLst>
          </p:cNvPr>
          <p:cNvSpPr/>
          <p:nvPr/>
        </p:nvSpPr>
        <p:spPr>
          <a:xfrm rot="18436535">
            <a:off x="6777598" y="2825483"/>
            <a:ext cx="469010" cy="1981444"/>
          </a:xfrm>
          <a:prstGeom prst="triangle">
            <a:avLst>
              <a:gd name="adj" fmla="val 502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D8085C0-2221-43A4-A080-96B7AC28B7B9}"/>
              </a:ext>
            </a:extLst>
          </p:cNvPr>
          <p:cNvSpPr txBox="1"/>
          <p:nvPr/>
        </p:nvSpPr>
        <p:spPr>
          <a:xfrm>
            <a:off x="48072" y="3261665"/>
            <a:ext cx="130447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Saúde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4,21%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D1B89B2-FFDB-4E3D-BF92-878F0DC786E4}"/>
              </a:ext>
            </a:extLst>
          </p:cNvPr>
          <p:cNvSpPr txBox="1"/>
          <p:nvPr/>
        </p:nvSpPr>
        <p:spPr>
          <a:xfrm>
            <a:off x="68134" y="2203937"/>
            <a:ext cx="1304478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Outros encargos</a:t>
            </a:r>
          </a:p>
          <a:p>
            <a:pPr algn="ctr"/>
            <a:r>
              <a:rPr lang="pt-BR" sz="1200" dirty="0">
                <a:solidFill>
                  <a:schemeClr val="tx1"/>
                </a:solidFill>
              </a:rPr>
              <a:t>4,58%</a:t>
            </a:r>
          </a:p>
        </p:txBody>
      </p:sp>
    </p:spTree>
    <p:extLst>
      <p:ext uri="{BB962C8B-B14F-4D97-AF65-F5344CB8AC3E}">
        <p14:creationId xmlns:p14="http://schemas.microsoft.com/office/powerpoint/2010/main" val="201901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333</Words>
  <Application>Microsoft Office PowerPoint</Application>
  <PresentationFormat>Widescreen</PresentationFormat>
  <Paragraphs>184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Google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Claudio Camargo Coelho</dc:creator>
  <cp:lastModifiedBy>Claudio Camargo Coelho</cp:lastModifiedBy>
  <cp:revision>11</cp:revision>
  <dcterms:created xsi:type="dcterms:W3CDTF">2024-09-02T18:39:49Z</dcterms:created>
  <dcterms:modified xsi:type="dcterms:W3CDTF">2024-09-02T19:51:17Z</dcterms:modified>
</cp:coreProperties>
</file>